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57" r:id="rId4"/>
    <p:sldId id="260" r:id="rId5"/>
    <p:sldId id="263" r:id="rId6"/>
    <p:sldId id="258" r:id="rId7"/>
    <p:sldId id="261" r:id="rId8"/>
    <p:sldId id="274" r:id="rId9"/>
    <p:sldId id="262" r:id="rId10"/>
    <p:sldId id="264" r:id="rId11"/>
    <p:sldId id="265" r:id="rId12"/>
    <p:sldId id="266" r:id="rId13"/>
    <p:sldId id="267" r:id="rId14"/>
    <p:sldId id="273" r:id="rId15"/>
    <p:sldId id="272" r:id="rId16"/>
    <p:sldId id="271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307C-52DA-D84B-B108-033D2D6B7400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26CB2-BF68-6A4F-9CDD-4A8CE3F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37C7B-A2BA-FA4B-A846-31838C7A3002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8504C-F6A9-6444-893A-3738B4314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2A13-094D-3941-B6FC-28BEDA47DE40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632A-2509-C041-B168-A2ECD380313E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ABC8-764B-9948-ADAD-3442F817A7C5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CDBA-46B2-5544-8F5F-DF6469CCB0BE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7908" y="1282670"/>
            <a:ext cx="8686800" cy="1588"/>
          </a:xfrm>
          <a:prstGeom prst="line">
            <a:avLst/>
          </a:prstGeom>
          <a:ln w="76200" cmpd="sng">
            <a:gradFill flip="none" rotWithShape="1">
              <a:gsLst>
                <a:gs pos="42000">
                  <a:srgbClr val="FF0000"/>
                </a:gs>
                <a:gs pos="100000">
                  <a:srgbClr val="FFFFFF">
                    <a:alpha val="98000"/>
                  </a:srgbClr>
                </a:gs>
              </a:gsLst>
              <a:path path="rect">
                <a:fillToRect t="100000" r="100000"/>
              </a:path>
              <a:tileRect l="-100000" b="-100000"/>
            </a:gradFill>
          </a:ln>
          <a:effectLst>
            <a:outerShdw blurRad="40000" dist="20000" dir="5400000" rotWithShape="0">
              <a:schemeClr val="accent2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58E-E223-BE4C-83A7-6E4DF979E3F5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35C3-9174-F04D-A973-F5158AFB14B1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9F9-FF49-DB45-8FF5-83E5328ED9B1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B8BF-B1C3-6C45-A939-21176BD1FB37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995-2457-1D45-AC20-A1ACD3B029E2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0303-8C2C-3645-9249-EDEC9843A5C0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04C6-A417-2140-8E62-EB51C5B3794E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B7DCF-C36D-4844-BC61-4795A75CE6F7}" type="datetime1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E47A-2978-8C4F-B5C6-02244C6F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313015" y="2221950"/>
            <a:ext cx="8423658" cy="3653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34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i="1" dirty="0" smtClean="0">
                <a:solidFill>
                  <a:srgbClr val="FF0000"/>
                </a:solidFill>
                <a:latin typeface="Arial Black"/>
              </a:rPr>
              <a:t>Packet Radio</a:t>
            </a:r>
            <a:endParaRPr lang="en-US" sz="8800" i="1" dirty="0"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4400" y="2571750"/>
            <a:ext cx="4064000" cy="20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331" y="6105970"/>
            <a:ext cx="837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Greg Kruckewitt, ARRL Sacramento Valley District 3 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Radio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Terminal program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RMS Express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Outpost Packet Manager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5132086" y="4977849"/>
            <a:ext cx="3274854" cy="1420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086" y="3372280"/>
            <a:ext cx="3274854" cy="12982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2086" y="1600200"/>
            <a:ext cx="2503656" cy="139616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Terminal programs can be used to connect and send short packet messages</a:t>
            </a:r>
          </a:p>
          <a:p>
            <a:r>
              <a:rPr lang="en-US" dirty="0" smtClean="0"/>
              <a:t>Many commands to learn</a:t>
            </a:r>
          </a:p>
          <a:p>
            <a:r>
              <a:rPr lang="en-US" dirty="0" smtClean="0"/>
              <a:t>Can be used for keyboard to keyboard messaging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908" y="3966101"/>
            <a:ext cx="3873494" cy="216006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be used with exclusively </a:t>
            </a:r>
            <a:r>
              <a:rPr lang="en-US" dirty="0" err="1" smtClean="0"/>
              <a:t>Winlink</a:t>
            </a:r>
            <a:r>
              <a:rPr lang="en-US" dirty="0" smtClean="0"/>
              <a:t> Email System</a:t>
            </a:r>
          </a:p>
          <a:p>
            <a:r>
              <a:rPr lang="en-US" i="1" dirty="0" smtClean="0"/>
              <a:t>Cannot </a:t>
            </a:r>
            <a:r>
              <a:rPr lang="en-US" dirty="0" smtClean="0"/>
              <a:t>be used to connect to a BBS or PBBS</a:t>
            </a:r>
          </a:p>
          <a:p>
            <a:r>
              <a:rPr lang="en-US" smtClean="0"/>
              <a:t>Ideal to send </a:t>
            </a:r>
            <a:r>
              <a:rPr lang="en-US" dirty="0" smtClean="0"/>
              <a:t>email anywhere in the world</a:t>
            </a:r>
          </a:p>
          <a:p>
            <a:r>
              <a:rPr lang="en-US" dirty="0" smtClean="0"/>
              <a:t>Can send attachments such as small photos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423" y="4469393"/>
            <a:ext cx="4604912" cy="18254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Outpost Packet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Designed for ARES/RACES </a:t>
            </a:r>
            <a:r>
              <a:rPr lang="en-US" sz="2800" dirty="0" err="1" smtClean="0"/>
              <a:t>Emcomms</a:t>
            </a:r>
            <a:r>
              <a:rPr lang="en-US" sz="2800" dirty="0" smtClean="0"/>
              <a:t>  by Jim </a:t>
            </a:r>
            <a:r>
              <a:rPr lang="en-US" sz="2800" dirty="0" err="1" smtClean="0"/>
              <a:t>Oberhofer</a:t>
            </a:r>
            <a:r>
              <a:rPr lang="en-US" sz="2800" dirty="0" smtClean="0"/>
              <a:t>, KN6PE specifically for ARES/RACES in Santa Clara County. Used by many ARES groups for digital communications in the US.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1289334" y="3424688"/>
            <a:ext cx="6816530" cy="295656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Outpost: Message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047109" cy="3174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Outpost: Read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08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Outpost: Compose a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684" y="1550570"/>
            <a:ext cx="7727610" cy="455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Outpost is ideal for 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use, e-mail like interface </a:t>
            </a:r>
          </a:p>
          <a:p>
            <a:r>
              <a:rPr lang="en-US" dirty="0" smtClean="0"/>
              <a:t>Folders: Inbox, Outbox, Sent, Archive, Draft, Deleted </a:t>
            </a:r>
          </a:p>
          <a:p>
            <a:r>
              <a:rPr lang="en-US" dirty="0" smtClean="0"/>
              <a:t>Address book</a:t>
            </a:r>
          </a:p>
          <a:p>
            <a:r>
              <a:rPr lang="en-US" dirty="0" smtClean="0"/>
              <a:t>Automates </a:t>
            </a:r>
            <a:r>
              <a:rPr lang="en-US" dirty="0" err="1" smtClean="0"/>
              <a:t>comms</a:t>
            </a:r>
            <a:r>
              <a:rPr lang="en-US" dirty="0" smtClean="0"/>
              <a:t> with TNC/BBS – just press </a:t>
            </a:r>
            <a:r>
              <a:rPr lang="en-US" i="1" dirty="0" smtClean="0"/>
              <a:t>Send/Receive </a:t>
            </a:r>
          </a:p>
          <a:p>
            <a:r>
              <a:rPr lang="en-US" dirty="0" smtClean="0"/>
              <a:t>Auto logging of all messages sent and received</a:t>
            </a:r>
          </a:p>
          <a:p>
            <a:r>
              <a:rPr lang="en-US" dirty="0" smtClean="0"/>
              <a:t>Makes printing a message as simple as a click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using Outpost to connect to:</a:t>
            </a:r>
            <a:br>
              <a:rPr lang="en-US" dirty="0" smtClean="0"/>
            </a:br>
            <a:r>
              <a:rPr lang="en-US" sz="1100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Another packet station (peer to peer)</a:t>
            </a:r>
            <a:br>
              <a:rPr lang="en-US" dirty="0" smtClean="0"/>
            </a:br>
            <a:r>
              <a:rPr lang="en-US" sz="1050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Connecting to a BBS</a:t>
            </a:r>
            <a:br>
              <a:rPr lang="en-US" dirty="0" smtClean="0"/>
            </a:br>
            <a:r>
              <a:rPr lang="en-US" sz="1100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Connecting to </a:t>
            </a:r>
            <a:r>
              <a:rPr lang="en-US" dirty="0" err="1" smtClean="0"/>
              <a:t>Winlink</a:t>
            </a:r>
            <a:r>
              <a:rPr lang="en-US" dirty="0" smtClean="0"/>
              <a:t> to send a packet email 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Contact information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</a:t>
            </a:r>
            <a:r>
              <a:rPr lang="en-US" sz="2400" dirty="0" smtClean="0"/>
              <a:t>Gregory Kruckewitt, KG6SJT</a:t>
            </a:r>
            <a:br>
              <a:rPr lang="en-US" sz="2400" dirty="0" smtClean="0"/>
            </a:br>
            <a:r>
              <a:rPr lang="en-US" sz="2400" dirty="0" smtClean="0"/>
              <a:t>	  kg6sjt@gmail.com</a:t>
            </a:r>
            <a:br>
              <a:rPr lang="en-US" sz="2400" dirty="0" smtClean="0"/>
            </a:br>
            <a:r>
              <a:rPr lang="en-US" sz="2400" dirty="0" smtClean="0"/>
              <a:t>	  cell: 530-219-0611</a:t>
            </a:r>
            <a:br>
              <a:rPr lang="en-US" sz="2400" dirty="0" smtClean="0"/>
            </a:br>
            <a:r>
              <a:rPr lang="en-US" sz="1294" dirty="0" smtClean="0"/>
              <a:t> 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Outpost Packet Manager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http://</a:t>
            </a:r>
            <a:r>
              <a:rPr lang="en-US" dirty="0" err="1" smtClean="0"/>
              <a:t>www.outpostpm.org</a:t>
            </a:r>
            <a:r>
              <a:rPr lang="en-US" dirty="0" smtClean="0"/>
              <a:t>/</a:t>
            </a:r>
            <a:br>
              <a:rPr lang="en-US" dirty="0" smtClean="0"/>
            </a:br>
            <a:endParaRPr lang="en-US" sz="1200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RMS Express &amp; </a:t>
            </a:r>
            <a:r>
              <a:rPr lang="en-US" b="1" dirty="0" err="1" smtClean="0"/>
              <a:t>Winlink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dirty="0" smtClean="0"/>
              <a:t>http://</a:t>
            </a:r>
            <a:r>
              <a:rPr lang="en-US" dirty="0" err="1" smtClean="0"/>
              <a:t>www.winlink.org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sz="1297" dirty="0" smtClean="0"/>
              <a:t> </a:t>
            </a:r>
            <a:r>
              <a:rPr lang="en-US" sz="865" dirty="0" smtClean="0"/>
              <a:t> </a:t>
            </a:r>
            <a:endParaRPr lang="en-US" sz="1647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 err="1" smtClean="0"/>
              <a:t>www.sacvalleyares.org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</a:t>
            </a:r>
            <a:r>
              <a:rPr lang="en-US" sz="2353" dirty="0" smtClean="0"/>
              <a:t>Links to this presentation as well as information on   </a:t>
            </a:r>
            <a:br>
              <a:rPr lang="en-US" sz="2353" dirty="0" smtClean="0"/>
            </a:br>
            <a:r>
              <a:rPr lang="en-US" sz="2353" dirty="0" smtClean="0"/>
              <a:t>    packet and many other topics related to ARES.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</a:p>
          <a:p>
            <a:pPr marL="342900" lvl="1" indent="-34290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What is Packet Radio?</a:t>
            </a:r>
          </a:p>
          <a:p>
            <a:r>
              <a:rPr lang="en-US" dirty="0" smtClean="0"/>
              <a:t>Why use Packet Radio?</a:t>
            </a:r>
          </a:p>
          <a:p>
            <a:r>
              <a:rPr lang="en-US" dirty="0" smtClean="0"/>
              <a:t>Building a Packet Station</a:t>
            </a:r>
          </a:p>
          <a:p>
            <a:r>
              <a:rPr lang="en-US" dirty="0" smtClean="0"/>
              <a:t>Software for Sending Packet Messages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398" y="4693289"/>
            <a:ext cx="3640584" cy="184304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Packet Radio?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Amateur Packet Radio is one of many digital modes that Hams can use to build wireless computer networks</a:t>
            </a:r>
          </a:p>
          <a:p>
            <a:r>
              <a:rPr lang="en-US" dirty="0" smtClean="0"/>
              <a:t>Packet establishes a “private connection” between two stations while sharing a frequency with other stations</a:t>
            </a:r>
            <a:br>
              <a:rPr lang="en-US" dirty="0" smtClean="0"/>
            </a:br>
            <a:r>
              <a:rPr lang="en-US" sz="1081" dirty="0" smtClean="0"/>
              <a:t>  </a:t>
            </a:r>
            <a:endParaRPr lang="en-US" sz="649" dirty="0" smtClean="0"/>
          </a:p>
          <a:p>
            <a:r>
              <a:rPr lang="en-US" dirty="0" smtClean="0"/>
              <a:t>Packet can use Bulletin Board Systems (</a:t>
            </a:r>
            <a:r>
              <a:rPr lang="en-US" dirty="0" err="1" smtClean="0"/>
              <a:t>BBSs</a:t>
            </a:r>
            <a:r>
              <a:rPr lang="en-US" dirty="0" smtClean="0"/>
              <a:t>) for dropping off and retrieving messages between users</a:t>
            </a:r>
          </a:p>
          <a:p>
            <a:r>
              <a:rPr lang="en-US" dirty="0" smtClean="0"/>
              <a:t>You can take advantage of packet nodes to connect to distant stations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Packet Radio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Packet Radio uses the AX.25 protocol</a:t>
            </a:r>
          </a:p>
          <a:p>
            <a:r>
              <a:rPr lang="en-US" dirty="0" smtClean="0"/>
              <a:t>Sends packets (an envelope + payload)</a:t>
            </a:r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Envelope contains the header at the beginning and a checksum at end</a:t>
            </a:r>
          </a:p>
          <a:p>
            <a:pPr lvl="1"/>
            <a:r>
              <a:rPr lang="en-US" sz="2400" dirty="0" smtClean="0"/>
              <a:t>Header contains addressing information (to, from)</a:t>
            </a:r>
          </a:p>
          <a:p>
            <a:pPr lvl="1"/>
            <a:r>
              <a:rPr lang="en-US" sz="2400" dirty="0" smtClean="0"/>
              <a:t>Checksum determines if packet is </a:t>
            </a:r>
            <a:r>
              <a:rPr lang="en-US" sz="2400" b="1" i="1" dirty="0" smtClean="0"/>
              <a:t>error-free</a:t>
            </a:r>
          </a:p>
          <a:p>
            <a:pPr lvl="1"/>
            <a:r>
              <a:rPr lang="en-US" sz="2400" dirty="0" smtClean="0"/>
              <a:t>Payload contains the data to be sent</a:t>
            </a:r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15" y="2978070"/>
            <a:ext cx="7080859" cy="59551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– Making Connections…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41" y="1600200"/>
            <a:ext cx="8572807" cy="431336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Packet Radio?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Messages sent to a BBS can be stored and forwarded throughout connected BBS networks.</a:t>
            </a:r>
            <a:endParaRPr lang="en-US" sz="1200" dirty="0" smtClean="0"/>
          </a:p>
          <a:p>
            <a:pPr marL="514350" indent="-514350"/>
            <a:r>
              <a:rPr lang="en-US" dirty="0" smtClean="0"/>
              <a:t>The recipient does not need to be on-line to get the message, meaning that messages can be retrieved at the recipient's convenience.</a:t>
            </a:r>
            <a:br>
              <a:rPr lang="en-US" dirty="0" smtClean="0"/>
            </a:br>
            <a:r>
              <a:rPr lang="en-US" i="1" dirty="0" smtClean="0"/>
              <a:t>This can save computer’s battery power.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Packet Radio?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Packet radio is ideal for sending </a:t>
            </a:r>
            <a:r>
              <a:rPr lang="en-US" b="1" dirty="0" smtClean="0"/>
              <a:t>complex messages</a:t>
            </a:r>
          </a:p>
          <a:p>
            <a:pPr marL="914400" lvl="1" indent="-514350"/>
            <a:r>
              <a:rPr lang="en-US" dirty="0" smtClean="0"/>
              <a:t>passing lists of material, addresses, instructions, or complex words (i.e. pharmaceuticals or chemicals)</a:t>
            </a:r>
            <a:br>
              <a:rPr lang="en-US" dirty="0" smtClean="0"/>
            </a:br>
            <a:r>
              <a:rPr lang="en-US" dirty="0" smtClean="0"/>
              <a:t>     You would not want to mistake </a:t>
            </a:r>
            <a:br>
              <a:rPr lang="en-US" dirty="0" smtClean="0"/>
            </a:br>
            <a:r>
              <a:rPr lang="en-US" dirty="0" smtClean="0"/>
              <a:t>	Hydrogen </a:t>
            </a:r>
            <a:r>
              <a:rPr lang="en-US" dirty="0" err="1" smtClean="0"/>
              <a:t>Sulphide</a:t>
            </a:r>
            <a:r>
              <a:rPr lang="en-US" dirty="0" smtClean="0"/>
              <a:t> (a gas) with </a:t>
            </a:r>
            <a:br>
              <a:rPr lang="en-US" dirty="0" smtClean="0"/>
            </a:br>
            <a:r>
              <a:rPr lang="en-US" dirty="0" smtClean="0"/>
              <a:t>	Hydrogen Sulfate (an acid)</a:t>
            </a:r>
          </a:p>
          <a:p>
            <a:pPr marL="914400" lvl="1" indent="-514350"/>
            <a:endParaRPr lang="en-US" sz="900" dirty="0" smtClean="0"/>
          </a:p>
          <a:p>
            <a:pPr marL="512064" lvl="1" indent="-514350">
              <a:buFont typeface="Arial"/>
              <a:buChar char="•"/>
            </a:pPr>
            <a:r>
              <a:rPr lang="en-US" i="1" dirty="0" smtClean="0"/>
              <a:t>Error checking insures that messages are sent</a:t>
            </a:r>
            <a:br>
              <a:rPr lang="en-US" i="1" dirty="0" smtClean="0"/>
            </a:br>
            <a:r>
              <a:rPr lang="en-US" i="1" dirty="0" smtClean="0"/>
              <a:t> error-free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Data Sent from </a:t>
            </a:r>
            <a:r>
              <a:rPr lang="en-US" dirty="0" err="1" smtClean="0"/>
              <a:t>Tevis</a:t>
            </a:r>
            <a:r>
              <a:rPr lang="en-US" dirty="0" smtClean="0"/>
              <a:t> 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647" y="1631349"/>
            <a:ext cx="3826666" cy="4494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Packet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build a packet station you will need: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Computer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Terminal Node Controller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Radio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Cables from computer to TNC </a:t>
            </a:r>
            <a:br>
              <a:rPr lang="en-US" dirty="0" smtClean="0"/>
            </a:br>
            <a:r>
              <a:rPr lang="en-US" dirty="0" smtClean="0"/>
              <a:t>and from TNC to radio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5" y="2208592"/>
            <a:ext cx="1315114" cy="10433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451" y="3339080"/>
            <a:ext cx="1320085" cy="533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7225" y="3996968"/>
            <a:ext cx="1778000" cy="102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7292" y="5109230"/>
            <a:ext cx="1140282" cy="92976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47A-2978-8C4F-B5C6-02244C6F4F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642</Words>
  <Application>Microsoft Macintosh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Packet Radio</vt:lpstr>
      <vt:lpstr>Topics</vt:lpstr>
      <vt:lpstr>What is Packet Radio?</vt:lpstr>
      <vt:lpstr>How Packet Radio Works</vt:lpstr>
      <vt:lpstr>Packet – Making Connections…</vt:lpstr>
      <vt:lpstr>Advantages of Packet Radio?</vt:lpstr>
      <vt:lpstr>Advantages of Packet Radio?</vt:lpstr>
      <vt:lpstr>Complex Data Sent from Tevis Ride</vt:lpstr>
      <vt:lpstr>Building a Packet Station</vt:lpstr>
      <vt:lpstr>Packet Radio Software</vt:lpstr>
      <vt:lpstr>Terminal Program</vt:lpstr>
      <vt:lpstr>RMS Express</vt:lpstr>
      <vt:lpstr>Outpost Packet Manager</vt:lpstr>
      <vt:lpstr>Outpost: Message List</vt:lpstr>
      <vt:lpstr>Outpost: Read Messages</vt:lpstr>
      <vt:lpstr>Outpost: Compose a Message</vt:lpstr>
      <vt:lpstr>Why Outpost is ideal for ARES</vt:lpstr>
      <vt:lpstr>Packet Radio</vt:lpstr>
      <vt:lpstr>Resources</vt:lpstr>
    </vt:vector>
  </TitlesOfParts>
  <Company>Cambridge Elementary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Kruckewitt</dc:creator>
  <cp:lastModifiedBy>Greg Kruckewitt</cp:lastModifiedBy>
  <cp:revision>72</cp:revision>
  <cp:lastPrinted>2015-02-11T22:12:16Z</cp:lastPrinted>
  <dcterms:created xsi:type="dcterms:W3CDTF">2015-03-03T17:24:47Z</dcterms:created>
  <dcterms:modified xsi:type="dcterms:W3CDTF">2015-03-03T17:34:31Z</dcterms:modified>
</cp:coreProperties>
</file>